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2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14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6298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Project Alpha: A Deep Dive into AI-Powered Development</a:t>
            </a:r>
            <a:endParaRPr lang="en-US" sz="4450" dirty="0"/>
          </a:p>
        </p:txBody>
      </p:sp>
      <p:sp>
        <p:nvSpPr>
          <p:cNvPr id="4" name="Text 1"/>
          <p:cNvSpPr/>
          <p:nvPr/>
        </p:nvSpPr>
        <p:spPr>
          <a:xfrm>
            <a:off x="793790" y="442948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A Proof of Concept to Master the Use of Coding Agents</a:t>
            </a:r>
            <a:endParaRPr lang="en-US" sz="3550" dirty="0"/>
          </a:p>
        </p:txBody>
      </p:sp>
      <p:sp>
        <p:nvSpPr>
          <p:cNvPr id="5" name="Text 2"/>
          <p:cNvSpPr/>
          <p:nvPr/>
        </p:nvSpPr>
        <p:spPr>
          <a:xfrm>
            <a:off x="793790" y="590359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Developed from scratch by Coding Agent Jules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81514"/>
            <a:ext cx="9562624"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Next Steps: Scaling AI Development</a:t>
            </a:r>
            <a:endParaRPr lang="en-US" sz="4450" dirty="0"/>
          </a:p>
        </p:txBody>
      </p:sp>
      <p:sp>
        <p:nvSpPr>
          <p:cNvPr id="3" name="Shape 1"/>
          <p:cNvSpPr/>
          <p:nvPr/>
        </p:nvSpPr>
        <p:spPr>
          <a:xfrm>
            <a:off x="793790" y="2184083"/>
            <a:ext cx="6407944" cy="226814"/>
          </a:xfrm>
          <a:prstGeom prst="roundRect">
            <a:avLst>
              <a:gd name="adj" fmla="val 42003"/>
            </a:avLst>
          </a:prstGeom>
          <a:solidFill>
            <a:srgbClr val="E2E3E9"/>
          </a:solidFill>
          <a:ln w="7620">
            <a:solidFill>
              <a:srgbClr val="C8C9CF"/>
            </a:solidFill>
            <a:prstDash val="solid"/>
          </a:ln>
        </p:spPr>
      </p:sp>
      <p:sp>
        <p:nvSpPr>
          <p:cNvPr id="4" name="Text 2"/>
          <p:cNvSpPr/>
          <p:nvPr/>
        </p:nvSpPr>
        <p:spPr>
          <a:xfrm>
            <a:off x="1020604" y="2637711"/>
            <a:ext cx="342197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Implement Best Practices</a:t>
            </a:r>
            <a:endParaRPr lang="en-US" sz="2200" dirty="0"/>
          </a:p>
        </p:txBody>
      </p:sp>
      <p:sp>
        <p:nvSpPr>
          <p:cNvPr id="5" name="Text 3"/>
          <p:cNvSpPr/>
          <p:nvPr/>
        </p:nvSpPr>
        <p:spPr>
          <a:xfrm>
            <a:off x="1020604" y="3128129"/>
            <a:ext cx="5954316"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Apply the lessons learned from Project Alpha to establish new development workflows that incorporate AI agents effectively.</a:t>
            </a:r>
            <a:endParaRPr lang="en-US" sz="1750" dirty="0"/>
          </a:p>
        </p:txBody>
      </p:sp>
      <p:sp>
        <p:nvSpPr>
          <p:cNvPr id="6" name="Shape 4"/>
          <p:cNvSpPr/>
          <p:nvPr/>
        </p:nvSpPr>
        <p:spPr>
          <a:xfrm>
            <a:off x="7428548" y="1843921"/>
            <a:ext cx="6408063" cy="226814"/>
          </a:xfrm>
          <a:prstGeom prst="roundRect">
            <a:avLst>
              <a:gd name="adj" fmla="val 42003"/>
            </a:avLst>
          </a:prstGeom>
          <a:solidFill>
            <a:srgbClr val="E2E3E9"/>
          </a:solidFill>
          <a:ln w="7620">
            <a:solidFill>
              <a:srgbClr val="C8C9CF"/>
            </a:solidFill>
            <a:prstDash val="solid"/>
          </a:ln>
        </p:spPr>
      </p:sp>
      <p:sp>
        <p:nvSpPr>
          <p:cNvPr id="7" name="Text 5"/>
          <p:cNvSpPr/>
          <p:nvPr/>
        </p:nvSpPr>
        <p:spPr>
          <a:xfrm>
            <a:off x="7655362" y="2297549"/>
            <a:ext cx="346340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Train Development Teams</a:t>
            </a:r>
            <a:endParaRPr lang="en-US" sz="2200" dirty="0"/>
          </a:p>
        </p:txBody>
      </p:sp>
      <p:sp>
        <p:nvSpPr>
          <p:cNvPr id="8" name="Text 6"/>
          <p:cNvSpPr/>
          <p:nvPr/>
        </p:nvSpPr>
        <p:spPr>
          <a:xfrm>
            <a:off x="7655362" y="2787968"/>
            <a:ext cx="5954435"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Educate developers on how to collaborate with AI agents, focusing on architectural guidance and quality assurance.</a:t>
            </a:r>
            <a:endParaRPr lang="en-US" sz="1750" dirty="0"/>
          </a:p>
        </p:txBody>
      </p:sp>
      <p:sp>
        <p:nvSpPr>
          <p:cNvPr id="9" name="Shape 7"/>
          <p:cNvSpPr/>
          <p:nvPr/>
        </p:nvSpPr>
        <p:spPr>
          <a:xfrm>
            <a:off x="793790" y="5010626"/>
            <a:ext cx="6407944" cy="226814"/>
          </a:xfrm>
          <a:prstGeom prst="roundRect">
            <a:avLst>
              <a:gd name="adj" fmla="val 42003"/>
            </a:avLst>
          </a:prstGeom>
          <a:solidFill>
            <a:srgbClr val="E2E3E9"/>
          </a:solidFill>
          <a:ln w="7620">
            <a:solidFill>
              <a:srgbClr val="C8C9CF"/>
            </a:solidFill>
            <a:prstDash val="solid"/>
          </a:ln>
        </p:spPr>
      </p:sp>
      <p:sp>
        <p:nvSpPr>
          <p:cNvPr id="10" name="Text 8"/>
          <p:cNvSpPr/>
          <p:nvPr/>
        </p:nvSpPr>
        <p:spPr>
          <a:xfrm>
            <a:off x="1020604" y="54642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Measure Impact</a:t>
            </a:r>
            <a:endParaRPr lang="en-US" sz="2200" dirty="0"/>
          </a:p>
        </p:txBody>
      </p:sp>
      <p:sp>
        <p:nvSpPr>
          <p:cNvPr id="11" name="Text 9"/>
          <p:cNvSpPr/>
          <p:nvPr/>
        </p:nvSpPr>
        <p:spPr>
          <a:xfrm>
            <a:off x="1020604" y="5954673"/>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Track development time, code quality, and cost savings to quantify the benefits of AI-assisted development.</a:t>
            </a:r>
            <a:endParaRPr lang="en-US" sz="1750" dirty="0"/>
          </a:p>
        </p:txBody>
      </p:sp>
      <p:sp>
        <p:nvSpPr>
          <p:cNvPr id="12" name="Shape 10"/>
          <p:cNvSpPr/>
          <p:nvPr/>
        </p:nvSpPr>
        <p:spPr>
          <a:xfrm>
            <a:off x="7428548" y="4670465"/>
            <a:ext cx="6408063" cy="226814"/>
          </a:xfrm>
          <a:prstGeom prst="roundRect">
            <a:avLst>
              <a:gd name="adj" fmla="val 42003"/>
            </a:avLst>
          </a:prstGeom>
          <a:solidFill>
            <a:srgbClr val="E2E3E9"/>
          </a:solidFill>
          <a:ln w="7620">
            <a:solidFill>
              <a:srgbClr val="C8C9CF"/>
            </a:solidFill>
            <a:prstDash val="solid"/>
          </a:ln>
        </p:spPr>
      </p:sp>
      <p:sp>
        <p:nvSpPr>
          <p:cNvPr id="13" name="Text 11"/>
          <p:cNvSpPr/>
          <p:nvPr/>
        </p:nvSpPr>
        <p:spPr>
          <a:xfrm>
            <a:off x="7655362" y="51240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Expand Application</a:t>
            </a:r>
            <a:endParaRPr lang="en-US" sz="2200" dirty="0"/>
          </a:p>
        </p:txBody>
      </p:sp>
      <p:sp>
        <p:nvSpPr>
          <p:cNvPr id="14" name="Text 12"/>
          <p:cNvSpPr/>
          <p:nvPr/>
        </p:nvSpPr>
        <p:spPr>
          <a:xfrm>
            <a:off x="7655362" y="5614511"/>
            <a:ext cx="5954435"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Identify additional projects where AI agents can accelerate development while maintaining high standards.</a:t>
            </a:r>
            <a:endParaRPr lang="en-US" sz="1750" dirty="0"/>
          </a:p>
        </p:txBody>
      </p:sp>
      <p:sp>
        <p:nvSpPr>
          <p:cNvPr id="15" name="Text 13"/>
          <p:cNvSpPr/>
          <p:nvPr/>
        </p:nvSpPr>
        <p:spPr>
          <a:xfrm>
            <a:off x="793790" y="7185184"/>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Project Alpha has shown us the future of engineering—now it's time to scale this approach across the organization.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2325" y="394692"/>
            <a:ext cx="7535585" cy="448508"/>
          </a:xfrm>
          <a:prstGeom prst="rect">
            <a:avLst/>
          </a:prstGeom>
          <a:noFill/>
          <a:ln/>
        </p:spPr>
        <p:txBody>
          <a:bodyPr wrap="none" lIns="0" tIns="0" rIns="0" bIns="0" rtlCol="0" anchor="t"/>
          <a:lstStyle/>
          <a:p>
            <a:pPr marL="0" indent="0" algn="l">
              <a:lnSpc>
                <a:spcPts val="3500"/>
              </a:lnSpc>
              <a:buNone/>
            </a:pPr>
            <a:r>
              <a:rPr lang="en-US" sz="2800" dirty="0">
                <a:solidFill>
                  <a:srgbClr val="505468"/>
                </a:solidFill>
                <a:latin typeface="Instrument Sans Semi Bold" pitchFamily="34" charset="0"/>
                <a:ea typeface="Instrument Sans Semi Bold" pitchFamily="34" charset="-122"/>
                <a:cs typeface="Instrument Sans Semi Bold" pitchFamily="34" charset="-120"/>
              </a:rPr>
              <a:t>Beyond Automation: Our AI Proof of Concept</a:t>
            </a:r>
            <a:endParaRPr lang="en-US" sz="2800" dirty="0"/>
          </a:p>
        </p:txBody>
      </p:sp>
      <p:sp>
        <p:nvSpPr>
          <p:cNvPr id="3" name="Text 1"/>
          <p:cNvSpPr/>
          <p:nvPr/>
        </p:nvSpPr>
        <p:spPr>
          <a:xfrm>
            <a:off x="502325" y="1201936"/>
            <a:ext cx="2153126" cy="269081"/>
          </a:xfrm>
          <a:prstGeom prst="rect">
            <a:avLst/>
          </a:prstGeom>
          <a:noFill/>
          <a:ln/>
        </p:spPr>
        <p:txBody>
          <a:bodyPr wrap="none" lIns="0" tIns="0" rIns="0" bIns="0" rtlCol="0" anchor="t"/>
          <a:lstStyle/>
          <a:p>
            <a:pPr marL="0" indent="0" algn="l">
              <a:lnSpc>
                <a:spcPts val="2100"/>
              </a:lnSpc>
              <a:buNone/>
            </a:pPr>
            <a:r>
              <a:rPr lang="en-US" sz="1650" dirty="0">
                <a:solidFill>
                  <a:srgbClr val="505468"/>
                </a:solidFill>
                <a:latin typeface="Instrument Sans Semi Bold" pitchFamily="34" charset="0"/>
                <a:ea typeface="Instrument Sans Semi Bold" pitchFamily="34" charset="-122"/>
                <a:cs typeface="Instrument Sans Semi Bold" pitchFamily="34" charset="-120"/>
              </a:rPr>
              <a:t>The AI Agent (Jules)</a:t>
            </a:r>
            <a:endParaRPr lang="en-US" sz="1650" dirty="0"/>
          </a:p>
        </p:txBody>
      </p:sp>
      <p:pic>
        <p:nvPicPr>
          <p:cNvPr id="4" name="Image 0" descr="preencoded.png"/>
          <p:cNvPicPr>
            <a:picLocks noChangeAspect="1"/>
          </p:cNvPicPr>
          <p:nvPr/>
        </p:nvPicPr>
        <p:blipFill>
          <a:blip r:embed="rId3"/>
          <a:stretch>
            <a:fillRect/>
          </a:stretch>
        </p:blipFill>
        <p:spPr>
          <a:xfrm>
            <a:off x="502325" y="1632466"/>
            <a:ext cx="6637853" cy="6637853"/>
          </a:xfrm>
          <a:prstGeom prst="rect">
            <a:avLst/>
          </a:prstGeom>
        </p:spPr>
      </p:pic>
      <p:sp>
        <p:nvSpPr>
          <p:cNvPr id="5" name="Text 2"/>
          <p:cNvSpPr/>
          <p:nvPr/>
        </p:nvSpPr>
        <p:spPr>
          <a:xfrm>
            <a:off x="502325" y="8431768"/>
            <a:ext cx="6637853" cy="459343"/>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We used a Coding Agent, "Jules," to simulate a full-stack, greenfield development project. The goal was to understand its capabilities, limitations, and how to best collaborate with AI.</a:t>
            </a:r>
            <a:endParaRPr lang="en-US" sz="1100" dirty="0"/>
          </a:p>
        </p:txBody>
      </p:sp>
      <p:sp>
        <p:nvSpPr>
          <p:cNvPr id="6" name="Text 3"/>
          <p:cNvSpPr/>
          <p:nvPr/>
        </p:nvSpPr>
        <p:spPr>
          <a:xfrm>
            <a:off x="7497842" y="1201936"/>
            <a:ext cx="2801541" cy="269081"/>
          </a:xfrm>
          <a:prstGeom prst="rect">
            <a:avLst/>
          </a:prstGeom>
          <a:noFill/>
          <a:ln/>
        </p:spPr>
        <p:txBody>
          <a:bodyPr wrap="none" lIns="0" tIns="0" rIns="0" bIns="0" rtlCol="0" anchor="t"/>
          <a:lstStyle/>
          <a:p>
            <a:pPr marL="0" indent="0" algn="l">
              <a:lnSpc>
                <a:spcPts val="2100"/>
              </a:lnSpc>
              <a:buNone/>
            </a:pPr>
            <a:r>
              <a:rPr lang="en-US" sz="1650" dirty="0">
                <a:solidFill>
                  <a:srgbClr val="505468"/>
                </a:solidFill>
                <a:latin typeface="Instrument Sans Semi Bold" pitchFamily="34" charset="0"/>
                <a:ea typeface="Instrument Sans Semi Bold" pitchFamily="34" charset="-122"/>
                <a:cs typeface="Instrument Sans Semi Bold" pitchFamily="34" charset="-120"/>
              </a:rPr>
              <a:t>Project Alpha's Real Mission</a:t>
            </a:r>
            <a:endParaRPr lang="en-US" sz="1650" dirty="0"/>
          </a:p>
        </p:txBody>
      </p:sp>
      <p:pic>
        <p:nvPicPr>
          <p:cNvPr id="7" name="Image 1" descr="preencoded.png"/>
          <p:cNvPicPr>
            <a:picLocks noChangeAspect="1"/>
          </p:cNvPicPr>
          <p:nvPr/>
        </p:nvPicPr>
        <p:blipFill>
          <a:blip r:embed="rId4"/>
          <a:stretch>
            <a:fillRect/>
          </a:stretch>
        </p:blipFill>
        <p:spPr>
          <a:xfrm>
            <a:off x="7497842" y="1632466"/>
            <a:ext cx="6637853" cy="6637853"/>
          </a:xfrm>
          <a:prstGeom prst="rect">
            <a:avLst/>
          </a:prstGeom>
        </p:spPr>
      </p:pic>
      <p:sp>
        <p:nvSpPr>
          <p:cNvPr id="8" name="Text 4"/>
          <p:cNvSpPr/>
          <p:nvPr/>
        </p:nvSpPr>
        <p:spPr>
          <a:xfrm>
            <a:off x="7497842" y="8431768"/>
            <a:ext cx="6637853" cy="689015"/>
          </a:xfrm>
          <a:prstGeom prst="rect">
            <a:avLst/>
          </a:prstGeom>
          <a:noFill/>
          <a:ln/>
        </p:spPr>
        <p:txBody>
          <a:bodyPr wrap="square" lIns="0" tIns="0" rIns="0" bIns="0" rtlCol="0" anchor="t"/>
          <a:lstStyle/>
          <a:p>
            <a:pPr marL="0" indent="0" algn="l">
              <a:lnSpc>
                <a:spcPts val="180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This was not about replacing a manual workflow. It was a strategic Proof of Concept (POC) to meticulously document the challenges and best practices of using an AI agent to build a complex application from a cold start.</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9016" y="549235"/>
            <a:ext cx="13232368" cy="1248251"/>
          </a:xfrm>
          <a:prstGeom prst="rect">
            <a:avLst/>
          </a:prstGeom>
          <a:noFill/>
          <a:ln/>
        </p:spPr>
        <p:txBody>
          <a:bodyPr wrap="square" lIns="0" tIns="0" rIns="0" bIns="0" rtlCol="0" anchor="t"/>
          <a:lstStyle/>
          <a:p>
            <a:pPr marL="0" indent="0" algn="l">
              <a:lnSpc>
                <a:spcPts val="490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The Trade Processing Platform: An Architectural Overview</a:t>
            </a:r>
            <a:endParaRPr lang="en-US" sz="3900" dirty="0"/>
          </a:p>
        </p:txBody>
      </p:sp>
      <p:pic>
        <p:nvPicPr>
          <p:cNvPr id="3" name="Image 0" descr="preencoded.png"/>
          <p:cNvPicPr>
            <a:picLocks noChangeAspect="1"/>
          </p:cNvPicPr>
          <p:nvPr/>
        </p:nvPicPr>
        <p:blipFill>
          <a:blip r:embed="rId3"/>
          <a:stretch>
            <a:fillRect/>
          </a:stretch>
        </p:blipFill>
        <p:spPr>
          <a:xfrm>
            <a:off x="699016" y="2196941"/>
            <a:ext cx="6616184" cy="798909"/>
          </a:xfrm>
          <a:prstGeom prst="rect">
            <a:avLst/>
          </a:prstGeom>
        </p:spPr>
      </p:pic>
      <p:sp>
        <p:nvSpPr>
          <p:cNvPr id="4" name="Text 1"/>
          <p:cNvSpPr/>
          <p:nvPr/>
        </p:nvSpPr>
        <p:spPr>
          <a:xfrm>
            <a:off x="898684" y="3195518"/>
            <a:ext cx="2496622" cy="312063"/>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Inbound Kafka</a:t>
            </a:r>
            <a:endParaRPr lang="en-US" sz="1950" dirty="0"/>
          </a:p>
        </p:txBody>
      </p:sp>
      <p:sp>
        <p:nvSpPr>
          <p:cNvPr id="5" name="Text 2"/>
          <p:cNvSpPr/>
          <p:nvPr/>
        </p:nvSpPr>
        <p:spPr>
          <a:xfrm>
            <a:off x="898684" y="3627358"/>
            <a:ext cx="6216848" cy="319564"/>
          </a:xfrm>
          <a:prstGeom prst="rect">
            <a:avLst/>
          </a:prstGeom>
          <a:noFill/>
          <a:ln/>
        </p:spPr>
        <p:txBody>
          <a:bodyPr wrap="non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Consumes inbound trade messages.</a:t>
            </a:r>
            <a:endParaRPr lang="en-US" sz="1550" dirty="0"/>
          </a:p>
        </p:txBody>
      </p:sp>
      <p:pic>
        <p:nvPicPr>
          <p:cNvPr id="6" name="Image 1" descr="preencoded.png"/>
          <p:cNvPicPr>
            <a:picLocks noChangeAspect="1"/>
          </p:cNvPicPr>
          <p:nvPr/>
        </p:nvPicPr>
        <p:blipFill>
          <a:blip r:embed="rId4"/>
          <a:stretch>
            <a:fillRect/>
          </a:stretch>
        </p:blipFill>
        <p:spPr>
          <a:xfrm>
            <a:off x="7315200" y="2196941"/>
            <a:ext cx="6616184" cy="798909"/>
          </a:xfrm>
          <a:prstGeom prst="rect">
            <a:avLst/>
          </a:prstGeom>
        </p:spPr>
      </p:pic>
      <p:sp>
        <p:nvSpPr>
          <p:cNvPr id="7" name="Text 3"/>
          <p:cNvSpPr/>
          <p:nvPr/>
        </p:nvSpPr>
        <p:spPr>
          <a:xfrm>
            <a:off x="7514868" y="3195518"/>
            <a:ext cx="2859643" cy="312063"/>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Validation &amp; Enrichment</a:t>
            </a:r>
            <a:endParaRPr lang="en-US" sz="1950" dirty="0"/>
          </a:p>
        </p:txBody>
      </p:sp>
      <p:sp>
        <p:nvSpPr>
          <p:cNvPr id="8" name="Text 4"/>
          <p:cNvSpPr/>
          <p:nvPr/>
        </p:nvSpPr>
        <p:spPr>
          <a:xfrm>
            <a:off x="7514868" y="3627358"/>
            <a:ext cx="6216848" cy="319564"/>
          </a:xfrm>
          <a:prstGeom prst="rect">
            <a:avLst/>
          </a:prstGeom>
          <a:noFill/>
          <a:ln/>
        </p:spPr>
        <p:txBody>
          <a:bodyPr wrap="non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Validates key attributes and enriches data with fund details.</a:t>
            </a:r>
            <a:endParaRPr lang="en-US" sz="1550" dirty="0"/>
          </a:p>
        </p:txBody>
      </p:sp>
      <p:pic>
        <p:nvPicPr>
          <p:cNvPr id="9" name="Image 2" descr="preencoded.png"/>
          <p:cNvPicPr>
            <a:picLocks noChangeAspect="1"/>
          </p:cNvPicPr>
          <p:nvPr/>
        </p:nvPicPr>
        <p:blipFill>
          <a:blip r:embed="rId5"/>
          <a:stretch>
            <a:fillRect/>
          </a:stretch>
        </p:blipFill>
        <p:spPr>
          <a:xfrm>
            <a:off x="699016" y="4146590"/>
            <a:ext cx="6616184" cy="798909"/>
          </a:xfrm>
          <a:prstGeom prst="rect">
            <a:avLst/>
          </a:prstGeom>
        </p:spPr>
      </p:pic>
      <p:sp>
        <p:nvSpPr>
          <p:cNvPr id="10" name="Text 5"/>
          <p:cNvSpPr/>
          <p:nvPr/>
        </p:nvSpPr>
        <p:spPr>
          <a:xfrm>
            <a:off x="898684" y="5145167"/>
            <a:ext cx="2496622" cy="312063"/>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Database</a:t>
            </a:r>
            <a:endParaRPr lang="en-US" sz="1950" dirty="0"/>
          </a:p>
        </p:txBody>
      </p:sp>
      <p:sp>
        <p:nvSpPr>
          <p:cNvPr id="11" name="Text 6"/>
          <p:cNvSpPr/>
          <p:nvPr/>
        </p:nvSpPr>
        <p:spPr>
          <a:xfrm>
            <a:off x="898684" y="5577007"/>
            <a:ext cx="6216848" cy="319564"/>
          </a:xfrm>
          <a:prstGeom prst="rect">
            <a:avLst/>
          </a:prstGeom>
          <a:noFill/>
          <a:ln/>
        </p:spPr>
        <p:txBody>
          <a:bodyPr wrap="non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Stores data in a database for persistence.</a:t>
            </a:r>
            <a:endParaRPr lang="en-US" sz="1550" dirty="0"/>
          </a:p>
        </p:txBody>
      </p:sp>
      <p:pic>
        <p:nvPicPr>
          <p:cNvPr id="12" name="Image 3" descr="preencoded.png"/>
          <p:cNvPicPr>
            <a:picLocks noChangeAspect="1"/>
          </p:cNvPicPr>
          <p:nvPr/>
        </p:nvPicPr>
        <p:blipFill>
          <a:blip r:embed="rId6"/>
          <a:stretch>
            <a:fillRect/>
          </a:stretch>
        </p:blipFill>
        <p:spPr>
          <a:xfrm>
            <a:off x="7315200" y="4146590"/>
            <a:ext cx="6616184" cy="798909"/>
          </a:xfrm>
          <a:prstGeom prst="rect">
            <a:avLst/>
          </a:prstGeom>
        </p:spPr>
      </p:pic>
      <p:sp>
        <p:nvSpPr>
          <p:cNvPr id="13" name="Text 7"/>
          <p:cNvSpPr/>
          <p:nvPr/>
        </p:nvSpPr>
        <p:spPr>
          <a:xfrm>
            <a:off x="7514868" y="5145167"/>
            <a:ext cx="2496622" cy="312063"/>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Outbound Kafka</a:t>
            </a:r>
            <a:endParaRPr lang="en-US" sz="1950" dirty="0"/>
          </a:p>
        </p:txBody>
      </p:sp>
      <p:sp>
        <p:nvSpPr>
          <p:cNvPr id="14" name="Text 8"/>
          <p:cNvSpPr/>
          <p:nvPr/>
        </p:nvSpPr>
        <p:spPr>
          <a:xfrm>
            <a:off x="7514868" y="5577007"/>
            <a:ext cx="6216848" cy="319564"/>
          </a:xfrm>
          <a:prstGeom prst="rect">
            <a:avLst/>
          </a:prstGeom>
          <a:noFill/>
          <a:ln/>
        </p:spPr>
        <p:txBody>
          <a:bodyPr wrap="non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Pushes enriched trades to an outbound topic.</a:t>
            </a:r>
            <a:endParaRPr lang="en-US" sz="1550" dirty="0"/>
          </a:p>
        </p:txBody>
      </p:sp>
      <p:sp>
        <p:nvSpPr>
          <p:cNvPr id="15" name="Shape 9"/>
          <p:cNvSpPr/>
          <p:nvPr/>
        </p:nvSpPr>
        <p:spPr>
          <a:xfrm>
            <a:off x="699016" y="6320909"/>
            <a:ext cx="13232368" cy="1360289"/>
          </a:xfrm>
          <a:prstGeom prst="roundRect">
            <a:avLst>
              <a:gd name="adj" fmla="val 6167"/>
            </a:avLst>
          </a:prstGeom>
          <a:solidFill>
            <a:srgbClr val="FCF2B5"/>
          </a:solidFill>
          <a:ln/>
        </p:spPr>
      </p:sp>
      <p:pic>
        <p:nvPicPr>
          <p:cNvPr id="16" name="Image 4" descr="preencoded.png"/>
          <p:cNvPicPr>
            <a:picLocks noChangeAspect="1"/>
          </p:cNvPicPr>
          <p:nvPr/>
        </p:nvPicPr>
        <p:blipFill>
          <a:blip r:embed="rId7"/>
          <a:stretch>
            <a:fillRect/>
          </a:stretch>
        </p:blipFill>
        <p:spPr>
          <a:xfrm>
            <a:off x="898684" y="6595943"/>
            <a:ext cx="312063" cy="249555"/>
          </a:xfrm>
          <a:prstGeom prst="rect">
            <a:avLst/>
          </a:prstGeom>
        </p:spPr>
      </p:pic>
      <p:sp>
        <p:nvSpPr>
          <p:cNvPr id="17" name="Text 10"/>
          <p:cNvSpPr/>
          <p:nvPr/>
        </p:nvSpPr>
        <p:spPr>
          <a:xfrm>
            <a:off x="1410414" y="6570464"/>
            <a:ext cx="2496622" cy="312063"/>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Error Handling</a:t>
            </a:r>
            <a:endParaRPr lang="en-US" sz="1950" dirty="0"/>
          </a:p>
        </p:txBody>
      </p:sp>
      <p:sp>
        <p:nvSpPr>
          <p:cNvPr id="18" name="Text 11"/>
          <p:cNvSpPr/>
          <p:nvPr/>
        </p:nvSpPr>
        <p:spPr>
          <a:xfrm>
            <a:off x="1410414" y="7082195"/>
            <a:ext cx="12321302" cy="319564"/>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In case of an error, logs exceptions.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4613" y="636508"/>
            <a:ext cx="11920418" cy="638175"/>
          </a:xfrm>
          <a:prstGeom prst="rect">
            <a:avLst/>
          </a:prstGeom>
          <a:noFill/>
          <a:ln/>
        </p:spPr>
        <p:txBody>
          <a:bodyPr wrap="none" lIns="0" tIns="0" rIns="0" bIns="0" rtlCol="0" anchor="t"/>
          <a:lstStyle/>
          <a:p>
            <a:pPr marL="0" indent="0" algn="l">
              <a:lnSpc>
                <a:spcPts val="5000"/>
              </a:lnSpc>
              <a:buNone/>
            </a:pPr>
            <a:r>
              <a:rPr lang="en-US" sz="4000" dirty="0">
                <a:solidFill>
                  <a:srgbClr val="505468"/>
                </a:solidFill>
                <a:latin typeface="Instrument Sans Semi Bold" pitchFamily="34" charset="0"/>
                <a:ea typeface="Instrument Sans Semi Bold" pitchFamily="34" charset="-122"/>
                <a:cs typeface="Instrument Sans Semi Bold" pitchFamily="34" charset="-120"/>
              </a:rPr>
              <a:t>From Code to Production: The Hard-Won Lessons</a:t>
            </a:r>
            <a:endParaRPr lang="en-US" sz="4000" dirty="0"/>
          </a:p>
        </p:txBody>
      </p:sp>
      <p:sp>
        <p:nvSpPr>
          <p:cNvPr id="3" name="Shape 1"/>
          <p:cNvSpPr/>
          <p:nvPr/>
        </p:nvSpPr>
        <p:spPr>
          <a:xfrm>
            <a:off x="714613" y="1683068"/>
            <a:ext cx="4264223" cy="5910024"/>
          </a:xfrm>
          <a:prstGeom prst="roundRect">
            <a:avLst>
              <a:gd name="adj" fmla="val 2011"/>
            </a:avLst>
          </a:prstGeom>
          <a:solidFill>
            <a:srgbClr val="505468"/>
          </a:solidFill>
          <a:ln w="7620">
            <a:solidFill>
              <a:srgbClr val="696D81"/>
            </a:solidFill>
            <a:prstDash val="solid"/>
          </a:ln>
        </p:spPr>
      </p:sp>
      <p:sp>
        <p:nvSpPr>
          <p:cNvPr id="4" name="Text 2"/>
          <p:cNvSpPr/>
          <p:nvPr/>
        </p:nvSpPr>
        <p:spPr>
          <a:xfrm>
            <a:off x="926425" y="1894880"/>
            <a:ext cx="3479483" cy="382905"/>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Instrument Sans Semi Bold" pitchFamily="34" charset="0"/>
                <a:ea typeface="Instrument Sans Semi Bold" pitchFamily="34" charset="-122"/>
                <a:cs typeface="Instrument Sans Semi Bold" pitchFamily="34" charset="-120"/>
              </a:rPr>
              <a:t>The "Brittle Foundation"</a:t>
            </a:r>
            <a:endParaRPr lang="en-US" sz="2400" dirty="0"/>
          </a:p>
        </p:txBody>
      </p:sp>
      <p:pic>
        <p:nvPicPr>
          <p:cNvPr id="5" name="Image 0" descr="preencoded.png"/>
          <p:cNvPicPr>
            <a:picLocks noChangeAspect="1"/>
          </p:cNvPicPr>
          <p:nvPr/>
        </p:nvPicPr>
        <p:blipFill>
          <a:blip r:embed="rId3"/>
          <a:stretch>
            <a:fillRect/>
          </a:stretch>
        </p:blipFill>
        <p:spPr>
          <a:xfrm>
            <a:off x="926425" y="2507456"/>
            <a:ext cx="3840599" cy="2627709"/>
          </a:xfrm>
          <a:prstGeom prst="rect">
            <a:avLst/>
          </a:prstGeom>
        </p:spPr>
      </p:pic>
      <p:sp>
        <p:nvSpPr>
          <p:cNvPr id="6" name="Text 3"/>
          <p:cNvSpPr/>
          <p:nvPr/>
        </p:nvSpPr>
        <p:spPr>
          <a:xfrm>
            <a:off x="926425" y="5364837"/>
            <a:ext cx="3840599" cy="163353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strument Sans Medium" pitchFamily="34" charset="0"/>
                <a:ea typeface="Instrument Sans Medium" pitchFamily="34" charset="-122"/>
                <a:cs typeface="Instrument Sans Medium" pitchFamily="34" charset="-120"/>
              </a:rPr>
              <a:t>The agent struggled with core setup tasks like H2 to MySQL migration, often failing with persistent runtime errors due to driver scope, dialect, and startup order issues.</a:t>
            </a:r>
            <a:endParaRPr lang="en-US" sz="1600" dirty="0"/>
          </a:p>
        </p:txBody>
      </p:sp>
      <p:sp>
        <p:nvSpPr>
          <p:cNvPr id="7" name="Shape 4"/>
          <p:cNvSpPr/>
          <p:nvPr/>
        </p:nvSpPr>
        <p:spPr>
          <a:xfrm>
            <a:off x="5183029" y="1683068"/>
            <a:ext cx="4264223" cy="5910024"/>
          </a:xfrm>
          <a:prstGeom prst="roundRect">
            <a:avLst>
              <a:gd name="adj" fmla="val 2011"/>
            </a:avLst>
          </a:prstGeom>
          <a:solidFill>
            <a:srgbClr val="505468"/>
          </a:solidFill>
          <a:ln w="7620">
            <a:solidFill>
              <a:srgbClr val="696D81"/>
            </a:solidFill>
            <a:prstDash val="solid"/>
          </a:ln>
        </p:spPr>
      </p:sp>
      <p:sp>
        <p:nvSpPr>
          <p:cNvPr id="8" name="Text 5"/>
          <p:cNvSpPr/>
          <p:nvPr/>
        </p:nvSpPr>
        <p:spPr>
          <a:xfrm>
            <a:off x="5394841" y="1894880"/>
            <a:ext cx="3840599" cy="765810"/>
          </a:xfrm>
          <a:prstGeom prst="rect">
            <a:avLst/>
          </a:prstGeom>
          <a:noFill/>
          <a:ln/>
        </p:spPr>
        <p:txBody>
          <a:bodyPr wrap="square" lIns="0" tIns="0" rIns="0" bIns="0" rtlCol="0" anchor="t"/>
          <a:lstStyle/>
          <a:p>
            <a:pPr marL="0" indent="0" algn="l">
              <a:lnSpc>
                <a:spcPts val="3000"/>
              </a:lnSpc>
              <a:buNone/>
            </a:pPr>
            <a:r>
              <a:rPr lang="en-US" sz="2400" dirty="0">
                <a:solidFill>
                  <a:srgbClr val="FFFFFF"/>
                </a:solidFill>
                <a:latin typeface="Instrument Sans Semi Bold" pitchFamily="34" charset="0"/>
                <a:ea typeface="Instrument Sans Semi Bold" pitchFamily="34" charset="-122"/>
                <a:cs typeface="Instrument Sans Semi Bold" pitchFamily="34" charset="-120"/>
              </a:rPr>
              <a:t>The "Overconfident Agent"</a:t>
            </a:r>
            <a:endParaRPr lang="en-US" sz="2400" dirty="0"/>
          </a:p>
        </p:txBody>
      </p:sp>
      <p:pic>
        <p:nvPicPr>
          <p:cNvPr id="9" name="Image 1" descr="preencoded.png"/>
          <p:cNvPicPr>
            <a:picLocks noChangeAspect="1"/>
          </p:cNvPicPr>
          <p:nvPr/>
        </p:nvPicPr>
        <p:blipFill>
          <a:blip r:embed="rId4"/>
          <a:stretch>
            <a:fillRect/>
          </a:stretch>
        </p:blipFill>
        <p:spPr>
          <a:xfrm>
            <a:off x="5394841" y="2890361"/>
            <a:ext cx="3840599" cy="2627709"/>
          </a:xfrm>
          <a:prstGeom prst="rect">
            <a:avLst/>
          </a:prstGeom>
        </p:spPr>
      </p:pic>
      <p:sp>
        <p:nvSpPr>
          <p:cNvPr id="10" name="Text 6"/>
          <p:cNvSpPr/>
          <p:nvPr/>
        </p:nvSpPr>
        <p:spPr>
          <a:xfrm>
            <a:off x="5394841" y="5747742"/>
            <a:ext cx="3840599" cy="163353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strument Sans Medium" pitchFamily="34" charset="0"/>
                <a:ea typeface="Instrument Sans Medium" pitchFamily="34" charset="-122"/>
                <a:cs typeface="Instrument Sans Medium" pitchFamily="34" charset="-120"/>
              </a:rPr>
              <a:t>The agent sometimes provided incomplete fixes for security headers or framework configurations, requiring multiple rounds of refined, low-level feedback to resolve.</a:t>
            </a:r>
            <a:endParaRPr lang="en-US" sz="1600" dirty="0"/>
          </a:p>
        </p:txBody>
      </p:sp>
      <p:sp>
        <p:nvSpPr>
          <p:cNvPr id="11" name="Shape 7"/>
          <p:cNvSpPr/>
          <p:nvPr/>
        </p:nvSpPr>
        <p:spPr>
          <a:xfrm>
            <a:off x="9651444" y="1683068"/>
            <a:ext cx="4264343" cy="5910024"/>
          </a:xfrm>
          <a:prstGeom prst="roundRect">
            <a:avLst>
              <a:gd name="adj" fmla="val 2011"/>
            </a:avLst>
          </a:prstGeom>
          <a:solidFill>
            <a:srgbClr val="505468"/>
          </a:solidFill>
          <a:ln w="7620">
            <a:solidFill>
              <a:srgbClr val="696D81"/>
            </a:solidFill>
            <a:prstDash val="solid"/>
          </a:ln>
        </p:spPr>
      </p:sp>
      <p:sp>
        <p:nvSpPr>
          <p:cNvPr id="12" name="Text 8"/>
          <p:cNvSpPr/>
          <p:nvPr/>
        </p:nvSpPr>
        <p:spPr>
          <a:xfrm>
            <a:off x="9863257" y="1894880"/>
            <a:ext cx="3063002" cy="382905"/>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Instrument Sans Semi Bold" pitchFamily="34" charset="0"/>
                <a:ea typeface="Instrument Sans Semi Bold" pitchFamily="34" charset="-122"/>
                <a:cs typeface="Instrument Sans Semi Bold" pitchFamily="34" charset="-120"/>
              </a:rPr>
              <a:t>The "Missing Piece"</a:t>
            </a:r>
            <a:endParaRPr lang="en-US" sz="2400" dirty="0"/>
          </a:p>
        </p:txBody>
      </p:sp>
      <p:pic>
        <p:nvPicPr>
          <p:cNvPr id="13" name="Image 2" descr="preencoded.png"/>
          <p:cNvPicPr>
            <a:picLocks noChangeAspect="1"/>
          </p:cNvPicPr>
          <p:nvPr/>
        </p:nvPicPr>
        <p:blipFill>
          <a:blip r:embed="rId5"/>
          <a:stretch>
            <a:fillRect/>
          </a:stretch>
        </p:blipFill>
        <p:spPr>
          <a:xfrm>
            <a:off x="9863257" y="2507456"/>
            <a:ext cx="3840718" cy="2627828"/>
          </a:xfrm>
          <a:prstGeom prst="rect">
            <a:avLst/>
          </a:prstGeom>
        </p:spPr>
      </p:pic>
      <p:sp>
        <p:nvSpPr>
          <p:cNvPr id="14" name="Text 9"/>
          <p:cNvSpPr/>
          <p:nvPr/>
        </p:nvSpPr>
        <p:spPr>
          <a:xfrm>
            <a:off x="9863257" y="5364956"/>
            <a:ext cx="3840718" cy="163353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strument Sans Medium" pitchFamily="34" charset="0"/>
                <a:ea typeface="Instrument Sans Medium" pitchFamily="34" charset="-122"/>
                <a:cs typeface="Instrument Sans Medium" pitchFamily="34" charset="-120"/>
              </a:rPr>
              <a:t>At times, unit-tested code would not run end-to-end. The agent also bypassed failing tests when explicitly instructed, highlighting the need for a human-led quality assurance role.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7711" y="760214"/>
            <a:ext cx="10699671" cy="658654"/>
          </a:xfrm>
          <a:prstGeom prst="rect">
            <a:avLst/>
          </a:prstGeom>
          <a:noFill/>
          <a:ln/>
        </p:spPr>
        <p:txBody>
          <a:bodyPr wrap="none" lIns="0" tIns="0" rIns="0" bIns="0" rtlCol="0" anchor="t"/>
          <a:lstStyle/>
          <a:p>
            <a:pPr marL="0" indent="0" algn="l">
              <a:lnSpc>
                <a:spcPts val="5150"/>
              </a:lnSpc>
              <a:buNone/>
            </a:pPr>
            <a:r>
              <a:rPr lang="en-US" sz="4100" dirty="0">
                <a:solidFill>
                  <a:srgbClr val="505468"/>
                </a:solidFill>
                <a:latin typeface="Instrument Sans Semi Bold" pitchFamily="34" charset="0"/>
                <a:ea typeface="Instrument Sans Semi Bold" pitchFamily="34" charset="-122"/>
                <a:cs typeface="Instrument Sans Semi Bold" pitchFamily="34" charset="-120"/>
              </a:rPr>
              <a:t>A Developer's Playbook for AI Collaboration</a:t>
            </a:r>
            <a:endParaRPr lang="en-US" sz="4100" dirty="0"/>
          </a:p>
        </p:txBody>
      </p:sp>
      <p:sp>
        <p:nvSpPr>
          <p:cNvPr id="3" name="Shape 1"/>
          <p:cNvSpPr/>
          <p:nvPr/>
        </p:nvSpPr>
        <p:spPr>
          <a:xfrm>
            <a:off x="737711" y="2156579"/>
            <a:ext cx="4244459" cy="2894886"/>
          </a:xfrm>
          <a:prstGeom prst="roundRect">
            <a:avLst>
              <a:gd name="adj" fmla="val 3790"/>
            </a:avLst>
          </a:prstGeom>
          <a:solidFill>
            <a:srgbClr val="FFFFFF">
              <a:alpha val="95000"/>
            </a:srgbClr>
          </a:solidFill>
          <a:ln/>
        </p:spPr>
      </p:sp>
      <p:pic>
        <p:nvPicPr>
          <p:cNvPr id="4" name="Image 0" descr="preencoded.png"/>
          <p:cNvPicPr>
            <a:picLocks noChangeAspect="1"/>
          </p:cNvPicPr>
          <p:nvPr/>
        </p:nvPicPr>
        <p:blipFill>
          <a:blip r:embed="rId3"/>
          <a:stretch>
            <a:fillRect/>
          </a:stretch>
        </p:blipFill>
        <p:spPr>
          <a:xfrm>
            <a:off x="737711" y="2133719"/>
            <a:ext cx="4244459" cy="91440"/>
          </a:xfrm>
          <a:prstGeom prst="rect">
            <a:avLst/>
          </a:prstGeom>
        </p:spPr>
      </p:pic>
      <p:pic>
        <p:nvPicPr>
          <p:cNvPr id="5" name="Image 1" descr="preencoded.png"/>
          <p:cNvPicPr>
            <a:picLocks noChangeAspect="1"/>
          </p:cNvPicPr>
          <p:nvPr/>
        </p:nvPicPr>
        <p:blipFill>
          <a:blip r:embed="rId4"/>
          <a:stretch>
            <a:fillRect/>
          </a:stretch>
        </p:blipFill>
        <p:spPr>
          <a:xfrm>
            <a:off x="2543711" y="1840468"/>
            <a:ext cx="632341" cy="632341"/>
          </a:xfrm>
          <a:prstGeom prst="rect">
            <a:avLst/>
          </a:prstGeom>
        </p:spPr>
      </p:pic>
      <p:sp>
        <p:nvSpPr>
          <p:cNvPr id="6" name="Text 2"/>
          <p:cNvSpPr/>
          <p:nvPr/>
        </p:nvSpPr>
        <p:spPr>
          <a:xfrm>
            <a:off x="2733377" y="1998583"/>
            <a:ext cx="252889" cy="316111"/>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1</a:t>
            </a:r>
            <a:endParaRPr lang="en-US" sz="1950" dirty="0"/>
          </a:p>
        </p:txBody>
      </p:sp>
      <p:sp>
        <p:nvSpPr>
          <p:cNvPr id="7" name="Text 3"/>
          <p:cNvSpPr/>
          <p:nvPr/>
        </p:nvSpPr>
        <p:spPr>
          <a:xfrm>
            <a:off x="971312" y="2683550"/>
            <a:ext cx="3716536" cy="329327"/>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Start with a Detailed Blueprint</a:t>
            </a:r>
            <a:endParaRPr lang="en-US" sz="2050" dirty="0"/>
          </a:p>
        </p:txBody>
      </p:sp>
      <p:sp>
        <p:nvSpPr>
          <p:cNvPr id="8" name="Text 4"/>
          <p:cNvSpPr/>
          <p:nvPr/>
        </p:nvSpPr>
        <p:spPr>
          <a:xfrm>
            <a:off x="971312" y="3139321"/>
            <a:ext cx="3777258" cy="1011912"/>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Clearly define architecture, dependencies, and security constraints upfront.</a:t>
            </a:r>
            <a:endParaRPr lang="en-US" sz="1650" dirty="0"/>
          </a:p>
        </p:txBody>
      </p:sp>
      <p:sp>
        <p:nvSpPr>
          <p:cNvPr id="9" name="Shape 5"/>
          <p:cNvSpPr/>
          <p:nvPr/>
        </p:nvSpPr>
        <p:spPr>
          <a:xfrm>
            <a:off x="5192911" y="2156579"/>
            <a:ext cx="4244459" cy="2894886"/>
          </a:xfrm>
          <a:prstGeom prst="roundRect">
            <a:avLst>
              <a:gd name="adj" fmla="val 3790"/>
            </a:avLst>
          </a:prstGeom>
          <a:solidFill>
            <a:srgbClr val="FFFFFF">
              <a:alpha val="95000"/>
            </a:srgbClr>
          </a:solidFill>
          <a:ln/>
        </p:spPr>
      </p:sp>
      <p:pic>
        <p:nvPicPr>
          <p:cNvPr id="10" name="Image 2" descr="preencoded.png"/>
          <p:cNvPicPr>
            <a:picLocks noChangeAspect="1"/>
          </p:cNvPicPr>
          <p:nvPr/>
        </p:nvPicPr>
        <p:blipFill>
          <a:blip r:embed="rId3"/>
          <a:stretch>
            <a:fillRect/>
          </a:stretch>
        </p:blipFill>
        <p:spPr>
          <a:xfrm>
            <a:off x="5192911" y="2133719"/>
            <a:ext cx="4244459" cy="91440"/>
          </a:xfrm>
          <a:prstGeom prst="rect">
            <a:avLst/>
          </a:prstGeom>
        </p:spPr>
      </p:pic>
      <p:pic>
        <p:nvPicPr>
          <p:cNvPr id="11" name="Image 3" descr="preencoded.png"/>
          <p:cNvPicPr>
            <a:picLocks noChangeAspect="1"/>
          </p:cNvPicPr>
          <p:nvPr/>
        </p:nvPicPr>
        <p:blipFill>
          <a:blip r:embed="rId4"/>
          <a:stretch>
            <a:fillRect/>
          </a:stretch>
        </p:blipFill>
        <p:spPr>
          <a:xfrm>
            <a:off x="6998910" y="1840468"/>
            <a:ext cx="632341" cy="632341"/>
          </a:xfrm>
          <a:prstGeom prst="rect">
            <a:avLst/>
          </a:prstGeom>
        </p:spPr>
      </p:pic>
      <p:sp>
        <p:nvSpPr>
          <p:cNvPr id="12" name="Text 6"/>
          <p:cNvSpPr/>
          <p:nvPr/>
        </p:nvSpPr>
        <p:spPr>
          <a:xfrm>
            <a:off x="7188577" y="1998583"/>
            <a:ext cx="252889" cy="316111"/>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2</a:t>
            </a:r>
            <a:endParaRPr lang="en-US" sz="1950" dirty="0"/>
          </a:p>
        </p:txBody>
      </p:sp>
      <p:sp>
        <p:nvSpPr>
          <p:cNvPr id="13" name="Text 7"/>
          <p:cNvSpPr/>
          <p:nvPr/>
        </p:nvSpPr>
        <p:spPr>
          <a:xfrm>
            <a:off x="5426512" y="2683550"/>
            <a:ext cx="3549968" cy="329327"/>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Enforce the "Clean Run" Rule</a:t>
            </a:r>
            <a:endParaRPr lang="en-US" sz="2050" dirty="0"/>
          </a:p>
        </p:txBody>
      </p:sp>
      <p:sp>
        <p:nvSpPr>
          <p:cNvPr id="14" name="Text 8"/>
          <p:cNvSpPr/>
          <p:nvPr/>
        </p:nvSpPr>
        <p:spPr>
          <a:xfrm>
            <a:off x="5426512" y="3139321"/>
            <a:ext cx="3777258" cy="674608"/>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Do not accept code until it can be built and run in a standard environment.</a:t>
            </a:r>
            <a:endParaRPr lang="en-US" sz="1650" dirty="0"/>
          </a:p>
        </p:txBody>
      </p:sp>
      <p:sp>
        <p:nvSpPr>
          <p:cNvPr id="15" name="Shape 9"/>
          <p:cNvSpPr/>
          <p:nvPr/>
        </p:nvSpPr>
        <p:spPr>
          <a:xfrm>
            <a:off x="9648111" y="2156579"/>
            <a:ext cx="4244578" cy="2894886"/>
          </a:xfrm>
          <a:prstGeom prst="roundRect">
            <a:avLst>
              <a:gd name="adj" fmla="val 3790"/>
            </a:avLst>
          </a:prstGeom>
          <a:solidFill>
            <a:srgbClr val="FFFFFF">
              <a:alpha val="95000"/>
            </a:srgbClr>
          </a:solidFill>
          <a:ln/>
        </p:spPr>
      </p:sp>
      <p:pic>
        <p:nvPicPr>
          <p:cNvPr id="16" name="Image 4" descr="preencoded.png"/>
          <p:cNvPicPr>
            <a:picLocks noChangeAspect="1"/>
          </p:cNvPicPr>
          <p:nvPr/>
        </p:nvPicPr>
        <p:blipFill>
          <a:blip r:embed="rId3"/>
          <a:stretch>
            <a:fillRect/>
          </a:stretch>
        </p:blipFill>
        <p:spPr>
          <a:xfrm>
            <a:off x="9648111" y="2133719"/>
            <a:ext cx="4244578" cy="91440"/>
          </a:xfrm>
          <a:prstGeom prst="rect">
            <a:avLst/>
          </a:prstGeom>
        </p:spPr>
      </p:pic>
      <p:pic>
        <p:nvPicPr>
          <p:cNvPr id="17" name="Image 5" descr="preencoded.png"/>
          <p:cNvPicPr>
            <a:picLocks noChangeAspect="1"/>
          </p:cNvPicPr>
          <p:nvPr/>
        </p:nvPicPr>
        <p:blipFill>
          <a:blip r:embed="rId4"/>
          <a:stretch>
            <a:fillRect/>
          </a:stretch>
        </p:blipFill>
        <p:spPr>
          <a:xfrm>
            <a:off x="11454229" y="1840468"/>
            <a:ext cx="632341" cy="632341"/>
          </a:xfrm>
          <a:prstGeom prst="rect">
            <a:avLst/>
          </a:prstGeom>
        </p:spPr>
      </p:pic>
      <p:sp>
        <p:nvSpPr>
          <p:cNvPr id="18" name="Text 10"/>
          <p:cNvSpPr/>
          <p:nvPr/>
        </p:nvSpPr>
        <p:spPr>
          <a:xfrm>
            <a:off x="11643896" y="1998583"/>
            <a:ext cx="252889" cy="316111"/>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3</a:t>
            </a:r>
            <a:endParaRPr lang="en-US" sz="1950" dirty="0"/>
          </a:p>
        </p:txBody>
      </p:sp>
      <p:sp>
        <p:nvSpPr>
          <p:cNvPr id="19" name="Text 11"/>
          <p:cNvSpPr/>
          <p:nvPr/>
        </p:nvSpPr>
        <p:spPr>
          <a:xfrm>
            <a:off x="9881711" y="2683550"/>
            <a:ext cx="3777377" cy="658654"/>
          </a:xfrm>
          <a:prstGeom prst="rect">
            <a:avLst/>
          </a:prstGeom>
          <a:noFill/>
          <a:ln/>
        </p:spPr>
        <p:txBody>
          <a:bodyPr wrap="squar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Provide Targeted, Low-Level Feedback</a:t>
            </a:r>
            <a:endParaRPr lang="en-US" sz="2050" dirty="0"/>
          </a:p>
        </p:txBody>
      </p:sp>
      <p:sp>
        <p:nvSpPr>
          <p:cNvPr id="20" name="Text 12"/>
          <p:cNvSpPr/>
          <p:nvPr/>
        </p:nvSpPr>
        <p:spPr>
          <a:xfrm>
            <a:off x="9881711" y="3468648"/>
            <a:ext cx="3777377" cy="1349216"/>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Instead of "fix the bug," specify the file and method: "The isDuplicate method in DatabaseStorageService.java is incorrect."</a:t>
            </a:r>
            <a:endParaRPr lang="en-US" sz="1650" dirty="0"/>
          </a:p>
        </p:txBody>
      </p:sp>
      <p:sp>
        <p:nvSpPr>
          <p:cNvPr id="21" name="Shape 13"/>
          <p:cNvSpPr/>
          <p:nvPr/>
        </p:nvSpPr>
        <p:spPr>
          <a:xfrm>
            <a:off x="737711" y="5578316"/>
            <a:ext cx="6472118" cy="1890951"/>
          </a:xfrm>
          <a:prstGeom prst="roundRect">
            <a:avLst>
              <a:gd name="adj" fmla="val 5803"/>
            </a:avLst>
          </a:prstGeom>
          <a:solidFill>
            <a:srgbClr val="FFFFFF">
              <a:alpha val="95000"/>
            </a:srgbClr>
          </a:solidFill>
          <a:ln/>
        </p:spPr>
      </p:sp>
      <p:pic>
        <p:nvPicPr>
          <p:cNvPr id="22" name="Image 6" descr="preencoded.png"/>
          <p:cNvPicPr>
            <a:picLocks noChangeAspect="1"/>
          </p:cNvPicPr>
          <p:nvPr/>
        </p:nvPicPr>
        <p:blipFill>
          <a:blip r:embed="rId5"/>
          <a:stretch>
            <a:fillRect/>
          </a:stretch>
        </p:blipFill>
        <p:spPr>
          <a:xfrm>
            <a:off x="737711" y="5555456"/>
            <a:ext cx="6472118" cy="91440"/>
          </a:xfrm>
          <a:prstGeom prst="rect">
            <a:avLst/>
          </a:prstGeom>
        </p:spPr>
      </p:pic>
      <p:pic>
        <p:nvPicPr>
          <p:cNvPr id="23" name="Image 7" descr="preencoded.png"/>
          <p:cNvPicPr>
            <a:picLocks noChangeAspect="1"/>
          </p:cNvPicPr>
          <p:nvPr/>
        </p:nvPicPr>
        <p:blipFill>
          <a:blip r:embed="rId4"/>
          <a:stretch>
            <a:fillRect/>
          </a:stretch>
        </p:blipFill>
        <p:spPr>
          <a:xfrm>
            <a:off x="3657540" y="5262205"/>
            <a:ext cx="632341" cy="632341"/>
          </a:xfrm>
          <a:prstGeom prst="rect">
            <a:avLst/>
          </a:prstGeom>
        </p:spPr>
      </p:pic>
      <p:sp>
        <p:nvSpPr>
          <p:cNvPr id="24" name="Text 14"/>
          <p:cNvSpPr/>
          <p:nvPr/>
        </p:nvSpPr>
        <p:spPr>
          <a:xfrm>
            <a:off x="3847207" y="5420320"/>
            <a:ext cx="252889" cy="316111"/>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4</a:t>
            </a:r>
            <a:endParaRPr lang="en-US" sz="1950" dirty="0"/>
          </a:p>
        </p:txBody>
      </p:sp>
      <p:sp>
        <p:nvSpPr>
          <p:cNvPr id="25" name="Text 15"/>
          <p:cNvSpPr/>
          <p:nvPr/>
        </p:nvSpPr>
        <p:spPr>
          <a:xfrm>
            <a:off x="971312" y="6105287"/>
            <a:ext cx="2888694" cy="329327"/>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Think Beyond the Code</a:t>
            </a:r>
            <a:endParaRPr lang="en-US" sz="2050" dirty="0"/>
          </a:p>
        </p:txBody>
      </p:sp>
      <p:sp>
        <p:nvSpPr>
          <p:cNvPr id="26" name="Text 16"/>
          <p:cNvSpPr/>
          <p:nvPr/>
        </p:nvSpPr>
        <p:spPr>
          <a:xfrm>
            <a:off x="971312" y="6561058"/>
            <a:ext cx="6004917" cy="674608"/>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Use the agent for boilerplate code, tests, and documentation, freeing up developers for high-value architectural work.</a:t>
            </a:r>
            <a:endParaRPr lang="en-US" sz="1650" dirty="0"/>
          </a:p>
        </p:txBody>
      </p:sp>
      <p:sp>
        <p:nvSpPr>
          <p:cNvPr id="27" name="Shape 17"/>
          <p:cNvSpPr/>
          <p:nvPr/>
        </p:nvSpPr>
        <p:spPr>
          <a:xfrm>
            <a:off x="7420570" y="5578316"/>
            <a:ext cx="6472118" cy="1890951"/>
          </a:xfrm>
          <a:prstGeom prst="roundRect">
            <a:avLst>
              <a:gd name="adj" fmla="val 5803"/>
            </a:avLst>
          </a:prstGeom>
          <a:solidFill>
            <a:srgbClr val="FFFFFF">
              <a:alpha val="95000"/>
            </a:srgbClr>
          </a:solidFill>
          <a:ln/>
        </p:spPr>
      </p:sp>
      <p:pic>
        <p:nvPicPr>
          <p:cNvPr id="28" name="Image 8" descr="preencoded.png"/>
          <p:cNvPicPr>
            <a:picLocks noChangeAspect="1"/>
          </p:cNvPicPr>
          <p:nvPr/>
        </p:nvPicPr>
        <p:blipFill>
          <a:blip r:embed="rId5"/>
          <a:stretch>
            <a:fillRect/>
          </a:stretch>
        </p:blipFill>
        <p:spPr>
          <a:xfrm>
            <a:off x="7420570" y="5555456"/>
            <a:ext cx="6472118" cy="91440"/>
          </a:xfrm>
          <a:prstGeom prst="rect">
            <a:avLst/>
          </a:prstGeom>
        </p:spPr>
      </p:pic>
      <p:pic>
        <p:nvPicPr>
          <p:cNvPr id="29" name="Image 9" descr="preencoded.png"/>
          <p:cNvPicPr>
            <a:picLocks noChangeAspect="1"/>
          </p:cNvPicPr>
          <p:nvPr/>
        </p:nvPicPr>
        <p:blipFill>
          <a:blip r:embed="rId4"/>
          <a:stretch>
            <a:fillRect/>
          </a:stretch>
        </p:blipFill>
        <p:spPr>
          <a:xfrm>
            <a:off x="10340400" y="5262205"/>
            <a:ext cx="632341" cy="632341"/>
          </a:xfrm>
          <a:prstGeom prst="rect">
            <a:avLst/>
          </a:prstGeom>
        </p:spPr>
      </p:pic>
      <p:sp>
        <p:nvSpPr>
          <p:cNvPr id="30" name="Text 18"/>
          <p:cNvSpPr/>
          <p:nvPr/>
        </p:nvSpPr>
        <p:spPr>
          <a:xfrm>
            <a:off x="10530066" y="5420320"/>
            <a:ext cx="252889" cy="316111"/>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5</a:t>
            </a:r>
            <a:endParaRPr lang="en-US" sz="1950" dirty="0"/>
          </a:p>
        </p:txBody>
      </p:sp>
      <p:sp>
        <p:nvSpPr>
          <p:cNvPr id="31" name="Text 19"/>
          <p:cNvSpPr/>
          <p:nvPr/>
        </p:nvSpPr>
        <p:spPr>
          <a:xfrm>
            <a:off x="7654171" y="6105287"/>
            <a:ext cx="3314938" cy="329327"/>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The Human-AI Partnership</a:t>
            </a:r>
            <a:endParaRPr lang="en-US" sz="2050" dirty="0"/>
          </a:p>
        </p:txBody>
      </p:sp>
      <p:sp>
        <p:nvSpPr>
          <p:cNvPr id="32" name="Text 20"/>
          <p:cNvSpPr/>
          <p:nvPr/>
        </p:nvSpPr>
        <p:spPr>
          <a:xfrm>
            <a:off x="7654171" y="6561058"/>
            <a:ext cx="6004917" cy="674608"/>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The developer's role shifts to that of a strategic partner, architect, and final quality gate.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4258" y="601147"/>
            <a:ext cx="7675483" cy="1311116"/>
          </a:xfrm>
          <a:prstGeom prst="rect">
            <a:avLst/>
          </a:prstGeom>
          <a:noFill/>
          <a:ln/>
        </p:spPr>
        <p:txBody>
          <a:bodyPr wrap="square" lIns="0" tIns="0" rIns="0" bIns="0" rtlCol="0" anchor="t"/>
          <a:lstStyle/>
          <a:p>
            <a:pPr marL="0" indent="0" algn="l">
              <a:lnSpc>
                <a:spcPts val="5150"/>
              </a:lnSpc>
              <a:buNone/>
            </a:pPr>
            <a:r>
              <a:rPr lang="en-US" sz="4100" dirty="0">
                <a:solidFill>
                  <a:srgbClr val="505468"/>
                </a:solidFill>
                <a:latin typeface="Instrument Sans Semi Bold" pitchFamily="34" charset="0"/>
                <a:ea typeface="Instrument Sans Semi Bold" pitchFamily="34" charset="-122"/>
                <a:cs typeface="Instrument Sans Semi Bold" pitchFamily="34" charset="-120"/>
              </a:rPr>
              <a:t>A Glimpse into the Future of Engineering</a:t>
            </a:r>
            <a:endParaRPr lang="en-US" sz="4100" dirty="0"/>
          </a:p>
        </p:txBody>
      </p:sp>
      <p:sp>
        <p:nvSpPr>
          <p:cNvPr id="4" name="Text 1"/>
          <p:cNvSpPr/>
          <p:nvPr/>
        </p:nvSpPr>
        <p:spPr>
          <a:xfrm>
            <a:off x="1048941" y="2541627"/>
            <a:ext cx="7360801" cy="2097881"/>
          </a:xfrm>
          <a:prstGeom prst="rect">
            <a:avLst/>
          </a:prstGeom>
          <a:noFill/>
          <a:ln/>
        </p:spPr>
        <p:txBody>
          <a:bodyPr wrap="square" lIns="0" tIns="0" rIns="0" bIns="0" rtlCol="0" anchor="t"/>
          <a:lstStyle/>
          <a:p>
            <a:pPr marL="0" indent="0" algn="l">
              <a:lnSpc>
                <a:spcPts val="4100"/>
              </a:lnSpc>
              <a:buNone/>
            </a:pPr>
            <a:r>
              <a:rPr lang="en-US" sz="3300" dirty="0">
                <a:solidFill>
                  <a:srgbClr val="505468"/>
                </a:solidFill>
                <a:latin typeface="Instrument Sans Semi Bold" pitchFamily="34" charset="0"/>
                <a:ea typeface="Instrument Sans Semi Bold" pitchFamily="34" charset="-122"/>
                <a:cs typeface="Instrument Sans Semi Bold" pitchFamily="34" charset="-120"/>
              </a:rPr>
              <a:t>Key Insight: Project Alpha was a success because it provided invaluable lessons on a new development paradigm.</a:t>
            </a:r>
            <a:endParaRPr lang="en-US" sz="3300" dirty="0"/>
          </a:p>
        </p:txBody>
      </p:sp>
      <p:sp>
        <p:nvSpPr>
          <p:cNvPr id="5" name="Shape 2"/>
          <p:cNvSpPr/>
          <p:nvPr/>
        </p:nvSpPr>
        <p:spPr>
          <a:xfrm>
            <a:off x="734258" y="2226945"/>
            <a:ext cx="22860" cy="2727246"/>
          </a:xfrm>
          <a:prstGeom prst="rect">
            <a:avLst/>
          </a:prstGeom>
          <a:solidFill>
            <a:srgbClr val="505468"/>
          </a:solidFill>
          <a:ln/>
        </p:spPr>
      </p:sp>
      <p:sp>
        <p:nvSpPr>
          <p:cNvPr id="6" name="Text 3"/>
          <p:cNvSpPr/>
          <p:nvPr/>
        </p:nvSpPr>
        <p:spPr>
          <a:xfrm>
            <a:off x="734258" y="5268873"/>
            <a:ext cx="7675483" cy="2359581"/>
          </a:xfrm>
          <a:prstGeom prst="rect">
            <a:avLst/>
          </a:prstGeom>
          <a:noFill/>
          <a:ln/>
        </p:spPr>
        <p:txBody>
          <a:bodyPr wrap="square" lIns="0" tIns="0" rIns="0" bIns="0" rtlCol="0" anchor="t"/>
          <a:lstStyle/>
          <a:p>
            <a:pPr marL="0" indent="0" algn="l">
              <a:lnSpc>
                <a:spcPts val="3050"/>
              </a:lnSpc>
              <a:buNone/>
            </a:pPr>
            <a:r>
              <a:rPr lang="en-US" sz="2450" dirty="0">
                <a:solidFill>
                  <a:srgbClr val="505468"/>
                </a:solidFill>
                <a:latin typeface="Instrument Sans Semi Bold" pitchFamily="34" charset="0"/>
                <a:ea typeface="Instrument Sans Semi Bold" pitchFamily="34" charset="-122"/>
                <a:cs typeface="Instrument Sans Semi Bold" pitchFamily="34" charset="-120"/>
              </a:rPr>
              <a:t>Future Vision: AI agents can rapidly build and accelerate development on complex applications. By applying these best practices, we can harness this power to significantly reduce development time and costs on future projects, while maintaining the highest standards of quality and resilience.</a:t>
            </a:r>
            <a:endParaRPr lang="en-US" sz="2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893445"/>
            <a:ext cx="7602736" cy="602099"/>
          </a:xfrm>
          <a:prstGeom prst="rect">
            <a:avLst/>
          </a:prstGeom>
          <a:noFill/>
          <a:ln/>
        </p:spPr>
        <p:txBody>
          <a:bodyPr wrap="none" lIns="0" tIns="0" rIns="0" bIns="0" rtlCol="0" anchor="t"/>
          <a:lstStyle/>
          <a:p>
            <a:pPr marL="0" indent="0" algn="l">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Technical Challenges: The Details</a:t>
            </a:r>
            <a:endParaRPr lang="en-US" sz="3750" dirty="0"/>
          </a:p>
        </p:txBody>
      </p:sp>
      <p:sp>
        <p:nvSpPr>
          <p:cNvPr id="4" name="Shape 1"/>
          <p:cNvSpPr/>
          <p:nvPr/>
        </p:nvSpPr>
        <p:spPr>
          <a:xfrm>
            <a:off x="6377464" y="1784509"/>
            <a:ext cx="22860" cy="5551646"/>
          </a:xfrm>
          <a:prstGeom prst="roundRect">
            <a:avLst>
              <a:gd name="adj" fmla="val 354008"/>
            </a:avLst>
          </a:prstGeom>
          <a:solidFill>
            <a:srgbClr val="C8C9CF"/>
          </a:solidFill>
          <a:ln/>
        </p:spPr>
      </p:sp>
      <p:sp>
        <p:nvSpPr>
          <p:cNvPr id="5" name="Shape 2"/>
          <p:cNvSpPr/>
          <p:nvPr/>
        </p:nvSpPr>
        <p:spPr>
          <a:xfrm>
            <a:off x="6571357" y="1989773"/>
            <a:ext cx="577929" cy="22860"/>
          </a:xfrm>
          <a:prstGeom prst="roundRect">
            <a:avLst>
              <a:gd name="adj" fmla="val 354008"/>
            </a:avLst>
          </a:prstGeom>
          <a:solidFill>
            <a:srgbClr val="C8C9CF"/>
          </a:solidFill>
          <a:ln/>
        </p:spPr>
      </p:sp>
      <p:sp>
        <p:nvSpPr>
          <p:cNvPr id="6" name="Shape 3"/>
          <p:cNvSpPr/>
          <p:nvPr/>
        </p:nvSpPr>
        <p:spPr>
          <a:xfrm>
            <a:off x="6160710" y="1784509"/>
            <a:ext cx="433507" cy="433507"/>
          </a:xfrm>
          <a:prstGeom prst="roundRect">
            <a:avLst>
              <a:gd name="adj" fmla="val 18668"/>
            </a:avLst>
          </a:prstGeom>
          <a:solidFill>
            <a:srgbClr val="E2E3E9"/>
          </a:solidFill>
          <a:ln w="7620">
            <a:solidFill>
              <a:srgbClr val="C8C9CF"/>
            </a:solidFill>
            <a:prstDash val="solid"/>
          </a:ln>
        </p:spPr>
      </p:sp>
      <p:sp>
        <p:nvSpPr>
          <p:cNvPr id="7" name="Text 4"/>
          <p:cNvSpPr/>
          <p:nvPr/>
        </p:nvSpPr>
        <p:spPr>
          <a:xfrm>
            <a:off x="6232922" y="1820585"/>
            <a:ext cx="288965" cy="361236"/>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1</a:t>
            </a:r>
            <a:endParaRPr lang="en-US" sz="2250" dirty="0"/>
          </a:p>
        </p:txBody>
      </p:sp>
      <p:sp>
        <p:nvSpPr>
          <p:cNvPr id="8" name="Text 5"/>
          <p:cNvSpPr/>
          <p:nvPr/>
        </p:nvSpPr>
        <p:spPr>
          <a:xfrm>
            <a:off x="7340917" y="1850708"/>
            <a:ext cx="2970371" cy="300990"/>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Database Migration Issues</a:t>
            </a:r>
            <a:endParaRPr lang="en-US" sz="1850" dirty="0"/>
          </a:p>
        </p:txBody>
      </p:sp>
      <p:sp>
        <p:nvSpPr>
          <p:cNvPr id="9" name="Text 6"/>
          <p:cNvSpPr/>
          <p:nvPr/>
        </p:nvSpPr>
        <p:spPr>
          <a:xfrm>
            <a:off x="7340917" y="2267188"/>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transition from H2 to MySQL revealed the agent's difficulty with dependency management and configuration details.</a:t>
            </a:r>
            <a:endParaRPr lang="en-US" sz="1500" dirty="0"/>
          </a:p>
        </p:txBody>
      </p:sp>
      <p:sp>
        <p:nvSpPr>
          <p:cNvPr id="10" name="Shape 7"/>
          <p:cNvSpPr/>
          <p:nvPr/>
        </p:nvSpPr>
        <p:spPr>
          <a:xfrm>
            <a:off x="6571357" y="3474006"/>
            <a:ext cx="577929" cy="22860"/>
          </a:xfrm>
          <a:prstGeom prst="roundRect">
            <a:avLst>
              <a:gd name="adj" fmla="val 354008"/>
            </a:avLst>
          </a:prstGeom>
          <a:solidFill>
            <a:srgbClr val="C8C9CF"/>
          </a:solidFill>
          <a:ln/>
        </p:spPr>
      </p:sp>
      <p:sp>
        <p:nvSpPr>
          <p:cNvPr id="11" name="Shape 8"/>
          <p:cNvSpPr/>
          <p:nvPr/>
        </p:nvSpPr>
        <p:spPr>
          <a:xfrm>
            <a:off x="6160710" y="3268742"/>
            <a:ext cx="433507" cy="433507"/>
          </a:xfrm>
          <a:prstGeom prst="roundRect">
            <a:avLst>
              <a:gd name="adj" fmla="val 18668"/>
            </a:avLst>
          </a:prstGeom>
          <a:solidFill>
            <a:srgbClr val="E2E3E9"/>
          </a:solidFill>
          <a:ln w="7620">
            <a:solidFill>
              <a:srgbClr val="C8C9CF"/>
            </a:solidFill>
            <a:prstDash val="solid"/>
          </a:ln>
        </p:spPr>
      </p:sp>
      <p:sp>
        <p:nvSpPr>
          <p:cNvPr id="12" name="Text 9"/>
          <p:cNvSpPr/>
          <p:nvPr/>
        </p:nvSpPr>
        <p:spPr>
          <a:xfrm>
            <a:off x="6232922" y="3304818"/>
            <a:ext cx="288965" cy="361236"/>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2</a:t>
            </a:r>
            <a:endParaRPr lang="en-US" sz="2250" dirty="0"/>
          </a:p>
        </p:txBody>
      </p:sp>
      <p:sp>
        <p:nvSpPr>
          <p:cNvPr id="13" name="Text 10"/>
          <p:cNvSpPr/>
          <p:nvPr/>
        </p:nvSpPr>
        <p:spPr>
          <a:xfrm>
            <a:off x="7340917" y="3334941"/>
            <a:ext cx="2813209" cy="300990"/>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Security Implementation</a:t>
            </a:r>
            <a:endParaRPr lang="en-US" sz="1850" dirty="0"/>
          </a:p>
        </p:txBody>
      </p:sp>
      <p:sp>
        <p:nvSpPr>
          <p:cNvPr id="14" name="Text 11"/>
          <p:cNvSpPr/>
          <p:nvPr/>
        </p:nvSpPr>
        <p:spPr>
          <a:xfrm>
            <a:off x="7340917" y="3751421"/>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Security headers and framework configurations required multiple iterations of specific feedback to properly implement.</a:t>
            </a:r>
            <a:endParaRPr lang="en-US" sz="1500" dirty="0"/>
          </a:p>
        </p:txBody>
      </p:sp>
      <p:sp>
        <p:nvSpPr>
          <p:cNvPr id="15" name="Shape 12"/>
          <p:cNvSpPr/>
          <p:nvPr/>
        </p:nvSpPr>
        <p:spPr>
          <a:xfrm>
            <a:off x="6571357" y="4958239"/>
            <a:ext cx="577929" cy="22860"/>
          </a:xfrm>
          <a:prstGeom prst="roundRect">
            <a:avLst>
              <a:gd name="adj" fmla="val 354008"/>
            </a:avLst>
          </a:prstGeom>
          <a:solidFill>
            <a:srgbClr val="C8C9CF"/>
          </a:solidFill>
          <a:ln/>
        </p:spPr>
      </p:sp>
      <p:sp>
        <p:nvSpPr>
          <p:cNvPr id="16" name="Shape 13"/>
          <p:cNvSpPr/>
          <p:nvPr/>
        </p:nvSpPr>
        <p:spPr>
          <a:xfrm>
            <a:off x="6160710" y="4752975"/>
            <a:ext cx="433507" cy="433507"/>
          </a:xfrm>
          <a:prstGeom prst="roundRect">
            <a:avLst>
              <a:gd name="adj" fmla="val 18668"/>
            </a:avLst>
          </a:prstGeom>
          <a:solidFill>
            <a:srgbClr val="E2E3E9"/>
          </a:solidFill>
          <a:ln w="7620">
            <a:solidFill>
              <a:srgbClr val="C8C9CF"/>
            </a:solidFill>
            <a:prstDash val="solid"/>
          </a:ln>
        </p:spPr>
      </p:sp>
      <p:sp>
        <p:nvSpPr>
          <p:cNvPr id="17" name="Text 14"/>
          <p:cNvSpPr/>
          <p:nvPr/>
        </p:nvSpPr>
        <p:spPr>
          <a:xfrm>
            <a:off x="6232922" y="4789051"/>
            <a:ext cx="288965" cy="361236"/>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3</a:t>
            </a:r>
            <a:endParaRPr lang="en-US" sz="2250" dirty="0"/>
          </a:p>
        </p:txBody>
      </p:sp>
      <p:sp>
        <p:nvSpPr>
          <p:cNvPr id="18" name="Text 15"/>
          <p:cNvSpPr/>
          <p:nvPr/>
        </p:nvSpPr>
        <p:spPr>
          <a:xfrm>
            <a:off x="7340917" y="4819174"/>
            <a:ext cx="2408515" cy="300990"/>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Testing Gaps</a:t>
            </a:r>
            <a:endParaRPr lang="en-US" sz="1850" dirty="0"/>
          </a:p>
        </p:txBody>
      </p:sp>
      <p:sp>
        <p:nvSpPr>
          <p:cNvPr id="19" name="Text 16"/>
          <p:cNvSpPr/>
          <p:nvPr/>
        </p:nvSpPr>
        <p:spPr>
          <a:xfrm>
            <a:off x="7340917" y="5235654"/>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agent created unit tests that passed in isolation but failed when integrated into the complete application flow.</a:t>
            </a:r>
            <a:endParaRPr lang="en-US" sz="1500" dirty="0"/>
          </a:p>
        </p:txBody>
      </p:sp>
      <p:sp>
        <p:nvSpPr>
          <p:cNvPr id="20" name="Shape 17"/>
          <p:cNvSpPr/>
          <p:nvPr/>
        </p:nvSpPr>
        <p:spPr>
          <a:xfrm>
            <a:off x="6571357" y="6442472"/>
            <a:ext cx="577929" cy="22860"/>
          </a:xfrm>
          <a:prstGeom prst="roundRect">
            <a:avLst>
              <a:gd name="adj" fmla="val 354008"/>
            </a:avLst>
          </a:prstGeom>
          <a:solidFill>
            <a:srgbClr val="C8C9CF"/>
          </a:solidFill>
          <a:ln/>
        </p:spPr>
      </p:sp>
      <p:sp>
        <p:nvSpPr>
          <p:cNvPr id="21" name="Shape 18"/>
          <p:cNvSpPr/>
          <p:nvPr/>
        </p:nvSpPr>
        <p:spPr>
          <a:xfrm>
            <a:off x="6160710" y="6237208"/>
            <a:ext cx="433507" cy="433507"/>
          </a:xfrm>
          <a:prstGeom prst="roundRect">
            <a:avLst>
              <a:gd name="adj" fmla="val 18668"/>
            </a:avLst>
          </a:prstGeom>
          <a:solidFill>
            <a:srgbClr val="E2E3E9"/>
          </a:solidFill>
          <a:ln w="7620">
            <a:solidFill>
              <a:srgbClr val="C8C9CF"/>
            </a:solidFill>
            <a:prstDash val="solid"/>
          </a:ln>
        </p:spPr>
      </p:sp>
      <p:sp>
        <p:nvSpPr>
          <p:cNvPr id="22" name="Text 19"/>
          <p:cNvSpPr/>
          <p:nvPr/>
        </p:nvSpPr>
        <p:spPr>
          <a:xfrm>
            <a:off x="6232922" y="6273284"/>
            <a:ext cx="288965" cy="361236"/>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4</a:t>
            </a:r>
            <a:endParaRPr lang="en-US" sz="2250" dirty="0"/>
          </a:p>
        </p:txBody>
      </p:sp>
      <p:sp>
        <p:nvSpPr>
          <p:cNvPr id="23" name="Text 20"/>
          <p:cNvSpPr/>
          <p:nvPr/>
        </p:nvSpPr>
        <p:spPr>
          <a:xfrm>
            <a:off x="7340917" y="6303407"/>
            <a:ext cx="2408515" cy="300990"/>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Quality Assurance</a:t>
            </a:r>
            <a:endParaRPr lang="en-US" sz="1850" dirty="0"/>
          </a:p>
        </p:txBody>
      </p:sp>
      <p:sp>
        <p:nvSpPr>
          <p:cNvPr id="24" name="Text 21"/>
          <p:cNvSpPr/>
          <p:nvPr/>
        </p:nvSpPr>
        <p:spPr>
          <a:xfrm>
            <a:off x="7340917" y="6719888"/>
            <a:ext cx="6615113" cy="61626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Human oversight proved essential as the agent would sometimes bypass failing tests when instructed to fix issues.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615964"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The Strategic Value of Project Alpha</a:t>
            </a:r>
            <a:endParaRPr lang="en-US" sz="4450" dirty="0"/>
          </a:p>
        </p:txBody>
      </p:sp>
      <p:pic>
        <p:nvPicPr>
          <p:cNvPr id="3" name="Image 0" descr="preencoded.png"/>
          <p:cNvPicPr>
            <a:picLocks noChangeAspect="1"/>
          </p:cNvPicPr>
          <p:nvPr/>
        </p:nvPicPr>
        <p:blipFill>
          <a:blip r:embed="rId3"/>
          <a:stretch>
            <a:fillRect/>
          </a:stretch>
        </p:blipFill>
        <p:spPr>
          <a:xfrm>
            <a:off x="793790" y="2196703"/>
            <a:ext cx="4885015" cy="4885015"/>
          </a:xfrm>
          <a:prstGeom prst="rect">
            <a:avLst/>
          </a:prstGeom>
        </p:spPr>
      </p:pic>
      <p:sp>
        <p:nvSpPr>
          <p:cNvPr id="4" name="Text 1"/>
          <p:cNvSpPr/>
          <p:nvPr/>
        </p:nvSpPr>
        <p:spPr>
          <a:xfrm>
            <a:off x="6239828" y="216836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05468"/>
                </a:solidFill>
                <a:latin typeface="Instrument Sans Semi Bold" pitchFamily="34" charset="0"/>
                <a:ea typeface="Instrument Sans Semi Bold" pitchFamily="34" charset="-122"/>
                <a:cs typeface="Instrument Sans Semi Bold" pitchFamily="34" charset="-120"/>
              </a:rPr>
              <a:t>Beyond the Code</a:t>
            </a:r>
            <a:endParaRPr lang="en-US" sz="2650" dirty="0"/>
          </a:p>
        </p:txBody>
      </p:sp>
      <p:sp>
        <p:nvSpPr>
          <p:cNvPr id="5" name="Text 2"/>
          <p:cNvSpPr/>
          <p:nvPr/>
        </p:nvSpPr>
        <p:spPr>
          <a:xfrm>
            <a:off x="6239828" y="2820472"/>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Project Alpha wasn't just about building an application—it was about understanding a new paradigm of development where humans and AI collaborate.</a:t>
            </a:r>
            <a:endParaRPr lang="en-US" sz="1750" dirty="0"/>
          </a:p>
        </p:txBody>
      </p:sp>
      <p:sp>
        <p:nvSpPr>
          <p:cNvPr id="6" name="Text 3"/>
          <p:cNvSpPr/>
          <p:nvPr/>
        </p:nvSpPr>
        <p:spPr>
          <a:xfrm>
            <a:off x="6239828" y="4135993"/>
            <a:ext cx="4318397" cy="425291"/>
          </a:xfrm>
          <a:prstGeom prst="rect">
            <a:avLst/>
          </a:prstGeom>
          <a:noFill/>
          <a:ln/>
        </p:spPr>
        <p:txBody>
          <a:bodyPr wrap="none" lIns="0" tIns="0" rIns="0" bIns="0" rtlCol="0" anchor="t"/>
          <a:lstStyle/>
          <a:p>
            <a:pPr marL="0" indent="0" algn="l">
              <a:lnSpc>
                <a:spcPts val="3300"/>
              </a:lnSpc>
              <a:buNone/>
            </a:pPr>
            <a:r>
              <a:rPr lang="en-US" sz="2650" dirty="0">
                <a:solidFill>
                  <a:srgbClr val="505468"/>
                </a:solidFill>
                <a:latin typeface="Instrument Sans Semi Bold" pitchFamily="34" charset="0"/>
                <a:ea typeface="Instrument Sans Semi Bold" pitchFamily="34" charset="-122"/>
                <a:cs typeface="Instrument Sans Semi Bold" pitchFamily="34" charset="-120"/>
              </a:rPr>
              <a:t>Documented Methodology</a:t>
            </a:r>
            <a:endParaRPr lang="en-US" sz="2650" dirty="0"/>
          </a:p>
        </p:txBody>
      </p:sp>
      <p:sp>
        <p:nvSpPr>
          <p:cNvPr id="7" name="Text 4"/>
          <p:cNvSpPr/>
          <p:nvPr/>
        </p:nvSpPr>
        <p:spPr>
          <a:xfrm>
            <a:off x="6239828" y="4788098"/>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By meticulously documenting challenges and solutions, we've created a blueprint for future AI-assisted development projects.</a:t>
            </a:r>
            <a:endParaRPr lang="en-US" sz="1750" dirty="0"/>
          </a:p>
        </p:txBody>
      </p:sp>
      <p:sp>
        <p:nvSpPr>
          <p:cNvPr id="8" name="Text 5"/>
          <p:cNvSpPr/>
          <p:nvPr/>
        </p:nvSpPr>
        <p:spPr>
          <a:xfrm>
            <a:off x="6239828" y="574071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05468"/>
                </a:solidFill>
                <a:latin typeface="Instrument Sans Semi Bold" pitchFamily="34" charset="0"/>
                <a:ea typeface="Instrument Sans Semi Bold" pitchFamily="34" charset="-122"/>
                <a:cs typeface="Instrument Sans Semi Bold" pitchFamily="34" charset="-120"/>
              </a:rPr>
              <a:t>Skill Evolution</a:t>
            </a:r>
            <a:endParaRPr lang="en-US" sz="2650" dirty="0"/>
          </a:p>
        </p:txBody>
      </p:sp>
      <p:sp>
        <p:nvSpPr>
          <p:cNvPr id="9" name="Text 6"/>
          <p:cNvSpPr/>
          <p:nvPr/>
        </p:nvSpPr>
        <p:spPr>
          <a:xfrm>
            <a:off x="6239828" y="6392823"/>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project revealed how developer roles will evolve from coding to architecture, strategic guidance, and quality assurance.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6038"/>
          </a:xfrm>
          <a:prstGeom prst="rect">
            <a:avLst/>
          </a:prstGeom>
        </p:spPr>
      </p:pic>
      <p:sp>
        <p:nvSpPr>
          <p:cNvPr id="3" name="Text 0"/>
          <p:cNvSpPr/>
          <p:nvPr/>
        </p:nvSpPr>
        <p:spPr>
          <a:xfrm>
            <a:off x="724019" y="3270766"/>
            <a:ext cx="12528590" cy="646509"/>
          </a:xfrm>
          <a:prstGeom prst="rect">
            <a:avLst/>
          </a:prstGeom>
          <a:noFill/>
          <a:ln/>
        </p:spPr>
        <p:txBody>
          <a:bodyPr wrap="none" lIns="0" tIns="0" rIns="0" bIns="0" rtlCol="0" anchor="t"/>
          <a:lstStyle/>
          <a:p>
            <a:pPr marL="0" indent="0" algn="l">
              <a:lnSpc>
                <a:spcPts val="5050"/>
              </a:lnSpc>
              <a:buNone/>
            </a:pPr>
            <a:r>
              <a:rPr lang="en-US" sz="4050" dirty="0">
                <a:solidFill>
                  <a:srgbClr val="505468"/>
                </a:solidFill>
                <a:latin typeface="Instrument Sans Semi Bold" pitchFamily="34" charset="0"/>
                <a:ea typeface="Instrument Sans Semi Bold" pitchFamily="34" charset="-122"/>
                <a:cs typeface="Instrument Sans Semi Bold" pitchFamily="34" charset="-120"/>
              </a:rPr>
              <a:t>The Trade Processing Application: Technical Details</a:t>
            </a:r>
            <a:endParaRPr lang="en-US" sz="4050" dirty="0"/>
          </a:p>
        </p:txBody>
      </p:sp>
      <p:sp>
        <p:nvSpPr>
          <p:cNvPr id="4" name="Shape 1"/>
          <p:cNvSpPr/>
          <p:nvPr/>
        </p:nvSpPr>
        <p:spPr>
          <a:xfrm>
            <a:off x="724019" y="4227552"/>
            <a:ext cx="13182362" cy="3317200"/>
          </a:xfrm>
          <a:prstGeom prst="roundRect">
            <a:avLst>
              <a:gd name="adj" fmla="val 2620"/>
            </a:avLst>
          </a:prstGeom>
          <a:solidFill>
            <a:srgbClr val="E2E3E9"/>
          </a:solidFill>
          <a:ln w="7620">
            <a:solidFill>
              <a:srgbClr val="C8C9CF"/>
            </a:solidFill>
            <a:prstDash val="solid"/>
          </a:ln>
        </p:spPr>
      </p:sp>
      <p:sp>
        <p:nvSpPr>
          <p:cNvPr id="5" name="Shape 2"/>
          <p:cNvSpPr/>
          <p:nvPr/>
        </p:nvSpPr>
        <p:spPr>
          <a:xfrm>
            <a:off x="731639" y="4235172"/>
            <a:ext cx="4389001" cy="3301960"/>
          </a:xfrm>
          <a:prstGeom prst="roundRect">
            <a:avLst>
              <a:gd name="adj" fmla="val 2632"/>
            </a:avLst>
          </a:prstGeom>
          <a:solidFill>
            <a:srgbClr val="E2E3E9"/>
          </a:solidFill>
          <a:ln/>
        </p:spPr>
      </p:sp>
      <p:sp>
        <p:nvSpPr>
          <p:cNvPr id="6" name="Text 3"/>
          <p:cNvSpPr/>
          <p:nvPr/>
        </p:nvSpPr>
        <p:spPr>
          <a:xfrm>
            <a:off x="938451" y="4441984"/>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Kafka Integration</a:t>
            </a:r>
            <a:endParaRPr lang="en-US" sz="2000" dirty="0"/>
          </a:p>
        </p:txBody>
      </p:sp>
      <p:sp>
        <p:nvSpPr>
          <p:cNvPr id="7" name="Text 4"/>
          <p:cNvSpPr/>
          <p:nvPr/>
        </p:nvSpPr>
        <p:spPr>
          <a:xfrm>
            <a:off x="938451" y="4889302"/>
            <a:ext cx="3975378" cy="1323975"/>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The application consumes trade messages from an inbound Kafka topic and publishes enriched data to an outbound topic.</a:t>
            </a:r>
            <a:endParaRPr lang="en-US" sz="1600" dirty="0"/>
          </a:p>
        </p:txBody>
      </p:sp>
      <p:sp>
        <p:nvSpPr>
          <p:cNvPr id="8" name="Text 5"/>
          <p:cNvSpPr/>
          <p:nvPr/>
        </p:nvSpPr>
        <p:spPr>
          <a:xfrm>
            <a:off x="938451" y="6337340"/>
            <a:ext cx="3975378" cy="992981"/>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This event-driven architecture ensures real-time processing and system resilience.</a:t>
            </a:r>
            <a:endParaRPr lang="en-US" sz="1600" dirty="0"/>
          </a:p>
        </p:txBody>
      </p:sp>
      <p:sp>
        <p:nvSpPr>
          <p:cNvPr id="9" name="Shape 6"/>
          <p:cNvSpPr/>
          <p:nvPr/>
        </p:nvSpPr>
        <p:spPr>
          <a:xfrm>
            <a:off x="5120640" y="4235172"/>
            <a:ext cx="4389001" cy="3301960"/>
          </a:xfrm>
          <a:prstGeom prst="rect">
            <a:avLst/>
          </a:prstGeom>
          <a:solidFill>
            <a:srgbClr val="E2E3E9"/>
          </a:solidFill>
          <a:ln/>
        </p:spPr>
      </p:sp>
      <p:sp>
        <p:nvSpPr>
          <p:cNvPr id="10" name="Shape 7"/>
          <p:cNvSpPr/>
          <p:nvPr/>
        </p:nvSpPr>
        <p:spPr>
          <a:xfrm>
            <a:off x="5120640" y="4235172"/>
            <a:ext cx="22860" cy="3301960"/>
          </a:xfrm>
          <a:prstGeom prst="roundRect">
            <a:avLst>
              <a:gd name="adj" fmla="val 380117"/>
            </a:avLst>
          </a:prstGeom>
          <a:solidFill>
            <a:srgbClr val="C8C9CF"/>
          </a:solidFill>
          <a:ln/>
        </p:spPr>
      </p:sp>
      <p:sp>
        <p:nvSpPr>
          <p:cNvPr id="11" name="Text 8"/>
          <p:cNvSpPr/>
          <p:nvPr/>
        </p:nvSpPr>
        <p:spPr>
          <a:xfrm>
            <a:off x="5327452" y="4441984"/>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Validation Logic</a:t>
            </a:r>
            <a:endParaRPr lang="en-US" sz="2000" dirty="0"/>
          </a:p>
        </p:txBody>
      </p:sp>
      <p:sp>
        <p:nvSpPr>
          <p:cNvPr id="12" name="Text 9"/>
          <p:cNvSpPr/>
          <p:nvPr/>
        </p:nvSpPr>
        <p:spPr>
          <a:xfrm>
            <a:off x="5327452" y="4889302"/>
            <a:ext cx="3975378" cy="992981"/>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Complex business rules validate trade attributes and enrich data with fund details from external sources.</a:t>
            </a:r>
            <a:endParaRPr lang="en-US" sz="1600" dirty="0"/>
          </a:p>
        </p:txBody>
      </p:sp>
      <p:sp>
        <p:nvSpPr>
          <p:cNvPr id="13" name="Text 10"/>
          <p:cNvSpPr/>
          <p:nvPr/>
        </p:nvSpPr>
        <p:spPr>
          <a:xfrm>
            <a:off x="5327452" y="6006346"/>
            <a:ext cx="3975378" cy="992981"/>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The validation framework handles exceptions gracefully with detailed logging.</a:t>
            </a:r>
            <a:endParaRPr lang="en-US" sz="1600" dirty="0"/>
          </a:p>
        </p:txBody>
      </p:sp>
      <p:sp>
        <p:nvSpPr>
          <p:cNvPr id="14" name="Shape 11"/>
          <p:cNvSpPr/>
          <p:nvPr/>
        </p:nvSpPr>
        <p:spPr>
          <a:xfrm>
            <a:off x="9509641" y="4235172"/>
            <a:ext cx="4389001" cy="3301960"/>
          </a:xfrm>
          <a:prstGeom prst="rect">
            <a:avLst/>
          </a:prstGeom>
          <a:solidFill>
            <a:srgbClr val="E2E3E9"/>
          </a:solidFill>
          <a:ln/>
        </p:spPr>
      </p:sp>
      <p:sp>
        <p:nvSpPr>
          <p:cNvPr id="15" name="Shape 12"/>
          <p:cNvSpPr/>
          <p:nvPr/>
        </p:nvSpPr>
        <p:spPr>
          <a:xfrm>
            <a:off x="9509641" y="4235172"/>
            <a:ext cx="22860" cy="3301960"/>
          </a:xfrm>
          <a:prstGeom prst="roundRect">
            <a:avLst>
              <a:gd name="adj" fmla="val 380117"/>
            </a:avLst>
          </a:prstGeom>
          <a:solidFill>
            <a:srgbClr val="C8C9CF"/>
          </a:solidFill>
          <a:ln/>
        </p:spPr>
      </p:sp>
      <p:sp>
        <p:nvSpPr>
          <p:cNvPr id="16" name="Text 13"/>
          <p:cNvSpPr/>
          <p:nvPr/>
        </p:nvSpPr>
        <p:spPr>
          <a:xfrm>
            <a:off x="9716453" y="4441984"/>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Persistence Layer</a:t>
            </a:r>
            <a:endParaRPr lang="en-US" sz="2000" dirty="0"/>
          </a:p>
        </p:txBody>
      </p:sp>
      <p:sp>
        <p:nvSpPr>
          <p:cNvPr id="17" name="Text 14"/>
          <p:cNvSpPr/>
          <p:nvPr/>
        </p:nvSpPr>
        <p:spPr>
          <a:xfrm>
            <a:off x="9716453" y="4889302"/>
            <a:ext cx="3975378" cy="992981"/>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A robust database design ensures data integrity while maintaining performance under high transaction volumes.</a:t>
            </a:r>
            <a:endParaRPr lang="en-US" sz="1600" dirty="0"/>
          </a:p>
        </p:txBody>
      </p:sp>
      <p:sp>
        <p:nvSpPr>
          <p:cNvPr id="18" name="Text 15"/>
          <p:cNvSpPr/>
          <p:nvPr/>
        </p:nvSpPr>
        <p:spPr>
          <a:xfrm>
            <a:off x="9716453" y="6006346"/>
            <a:ext cx="3975378" cy="661988"/>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The storage service includes audit capabilities for regulatory compliance.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Instrument Sans Medium</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devel</dc:creator>
  <cp:lastModifiedBy>devel</cp:lastModifiedBy>
  <cp:revision>1</cp:revision>
  <dcterms:created xsi:type="dcterms:W3CDTF">2025-08-25T00:54:56Z</dcterms:created>
  <dcterms:modified xsi:type="dcterms:W3CDTF">2025-08-25T00:55:40Z</dcterms:modified>
</cp:coreProperties>
</file>